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snapToGrid="0">
      <p:cViewPr varScale="1">
        <p:scale>
          <a:sx n="97" d="100"/>
          <a:sy n="97" d="100"/>
        </p:scale>
        <p:origin x="108"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5824-024D-4C04-B31C-369AEE70BA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E46DB9-7FC7-4702-B186-9F772DCFF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CCDAF9-80EE-4523-B576-8A605305F29C}"/>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409D0C22-415C-4587-A72C-B95A960EE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2E75E-4628-4A17-8B43-CF05A21CC744}"/>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334853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4359-0DF7-499A-9EB8-9B417BF46C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397809-274C-4B32-BD28-C8D8A49D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1F331-D604-454E-B44A-A15E370799EE}"/>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69A5A834-3750-4D67-974E-9D8FF27CC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1E174-D51A-4390-8DC5-54B2B45DFBB1}"/>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2494518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C58338-5F50-4FEF-BD6A-4D178ACA89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5727D5-69DE-4E49-98C6-4B14EB2CC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373E7-4132-436E-B4B7-0F5327E15852}"/>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5712F458-DB26-4265-B105-0F1719605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38DD5-5409-4418-BD88-F39AF6A1401B}"/>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3508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13CC-3B23-4C55-A727-11A8950E8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79633-D0B0-4706-A19A-C1F10492D1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E0D9F-426F-4879-B4C2-96762034FAC6}"/>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93BB692D-7723-4A43-BD69-522B514F9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A1229-0D83-44C2-A00D-441371AAA0D4}"/>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274327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8A6D-73AF-48E2-80A3-A3F39E81EB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4910DC-1A2E-4DD3-84AA-FCD489FCC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DE0C17-65A5-4918-9C44-5D09A45214C2}"/>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DB07061D-E7B9-4DF7-8DEE-409FD5607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E8E85-199A-460B-A61C-BF6E9DB0F463}"/>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310480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0FB7-E23E-45BA-8C8A-4E3221C8B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FC422-5CFB-4220-A2AE-3BC035EF4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D7EAD4-9157-4A27-BD83-1BDA310471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D477BB-C674-4B1D-B6E2-CDCFC81B28F1}"/>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6" name="Footer Placeholder 5">
            <a:extLst>
              <a:ext uri="{FF2B5EF4-FFF2-40B4-BE49-F238E27FC236}">
                <a16:creationId xmlns:a16="http://schemas.microsoft.com/office/drawing/2014/main" id="{35B4FBF6-C8D1-4C85-857F-21B32776C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FEEDD-6791-4620-B26A-CD6DA347FA15}"/>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349204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976D-48BF-4530-8CE0-CC2AFCD5F1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F9121B-B446-475D-AB61-B8AFF0B5F9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41FFE9-3383-46D0-AEAE-91B118EF1E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8D5E-9A5C-4A35-97AF-989F7C3CD1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DEFF3F-CEB8-4838-996C-75F1B4ABD5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52CE9-630D-4529-BEA0-AE5FEA96B29C}"/>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8" name="Footer Placeholder 7">
            <a:extLst>
              <a:ext uri="{FF2B5EF4-FFF2-40B4-BE49-F238E27FC236}">
                <a16:creationId xmlns:a16="http://schemas.microsoft.com/office/drawing/2014/main" id="{C6055812-A554-419C-B3E4-7AE1873B6F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BE6DC9-25A1-458C-B5F8-6A248E97AC76}"/>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1702478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4C7E-50D8-4D1B-BBE7-EDD58048DC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7E8116-5E01-4765-A331-9E7A8CF69E36}"/>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4" name="Footer Placeholder 3">
            <a:extLst>
              <a:ext uri="{FF2B5EF4-FFF2-40B4-BE49-F238E27FC236}">
                <a16:creationId xmlns:a16="http://schemas.microsoft.com/office/drawing/2014/main" id="{8E613157-2971-412B-95D1-9A9C8AC691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BEF12E-8301-467D-ADF4-CA6D048E9FAB}"/>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303126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E2986-7D26-460E-91E5-02FF9970694A}"/>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3" name="Footer Placeholder 2">
            <a:extLst>
              <a:ext uri="{FF2B5EF4-FFF2-40B4-BE49-F238E27FC236}">
                <a16:creationId xmlns:a16="http://schemas.microsoft.com/office/drawing/2014/main" id="{4E8E6C66-7262-4878-89C4-F9A2AAC29A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87FDBF-E21C-416F-8DBA-6E64FA55391C}"/>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152284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D4BF-32F4-4626-9C2D-A95F76A17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3CC94-85F7-4032-8CEE-D55BDDCC6C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5743C4-71AB-40FE-B7B8-FD33480F1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0ED57-A60E-4C20-8F05-4865F097E2C1}"/>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6" name="Footer Placeholder 5">
            <a:extLst>
              <a:ext uri="{FF2B5EF4-FFF2-40B4-BE49-F238E27FC236}">
                <a16:creationId xmlns:a16="http://schemas.microsoft.com/office/drawing/2014/main" id="{9B87FE3D-4044-4996-AD11-D9DB06660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E1DA0-D69C-48D7-8672-D37253ECAEF5}"/>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427063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3ADD-9DF8-434A-BC54-C2C19012E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8B5B5E-5F85-4E36-80E5-C3A717B5C9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48F70-383A-4F7D-8596-F1B32927E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91F43-CE40-421E-B7B7-38631C920810}"/>
              </a:ext>
            </a:extLst>
          </p:cNvPr>
          <p:cNvSpPr>
            <a:spLocks noGrp="1"/>
          </p:cNvSpPr>
          <p:nvPr>
            <p:ph type="dt" sz="half" idx="10"/>
          </p:nvPr>
        </p:nvSpPr>
        <p:spPr/>
        <p:txBody>
          <a:bodyPr/>
          <a:lstStyle/>
          <a:p>
            <a:fld id="{164A6C96-4842-42E3-93E4-7F60A9D61C37}" type="datetimeFigureOut">
              <a:rPr lang="en-US" smtClean="0"/>
              <a:t>5/6/2020</a:t>
            </a:fld>
            <a:endParaRPr lang="en-US"/>
          </a:p>
        </p:txBody>
      </p:sp>
      <p:sp>
        <p:nvSpPr>
          <p:cNvPr id="6" name="Footer Placeholder 5">
            <a:extLst>
              <a:ext uri="{FF2B5EF4-FFF2-40B4-BE49-F238E27FC236}">
                <a16:creationId xmlns:a16="http://schemas.microsoft.com/office/drawing/2014/main" id="{686E26CB-E611-4FA9-AAE0-B1558C459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364FD-C44F-41B2-B3EF-3FDD6A7DC0B8}"/>
              </a:ext>
            </a:extLst>
          </p:cNvPr>
          <p:cNvSpPr>
            <a:spLocks noGrp="1"/>
          </p:cNvSpPr>
          <p:nvPr>
            <p:ph type="sldNum" sz="quarter" idx="12"/>
          </p:nvPr>
        </p:nvSpPr>
        <p:spPr/>
        <p:txBody>
          <a:bodyPr/>
          <a:lstStyle/>
          <a:p>
            <a:fld id="{3906F5E5-D3DA-4293-8318-D2429878C3C2}" type="slidenum">
              <a:rPr lang="en-US" smtClean="0"/>
              <a:t>‹#›</a:t>
            </a:fld>
            <a:endParaRPr lang="en-US"/>
          </a:p>
        </p:txBody>
      </p:sp>
    </p:spTree>
    <p:extLst>
      <p:ext uri="{BB962C8B-B14F-4D97-AF65-F5344CB8AC3E}">
        <p14:creationId xmlns:p14="http://schemas.microsoft.com/office/powerpoint/2010/main" val="61818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96DDA-6AC9-4CB2-9542-C87B84278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43CBF4-4E04-4FD5-A99A-E0C9035D3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B8DEE-381D-4700-9708-C3C50DFC0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A6C96-4842-42E3-93E4-7F60A9D61C37}" type="datetimeFigureOut">
              <a:rPr lang="en-US" smtClean="0"/>
              <a:t>5/6/2020</a:t>
            </a:fld>
            <a:endParaRPr lang="en-US"/>
          </a:p>
        </p:txBody>
      </p:sp>
      <p:sp>
        <p:nvSpPr>
          <p:cNvPr id="5" name="Footer Placeholder 4">
            <a:extLst>
              <a:ext uri="{FF2B5EF4-FFF2-40B4-BE49-F238E27FC236}">
                <a16:creationId xmlns:a16="http://schemas.microsoft.com/office/drawing/2014/main" id="{76FC9A24-90B5-42A3-B778-8CFAE84B9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EEE49F-A840-4194-B657-5C4108359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6F5E5-D3DA-4293-8318-D2429878C3C2}" type="slidenum">
              <a:rPr lang="en-US" smtClean="0"/>
              <a:t>‹#›</a:t>
            </a:fld>
            <a:endParaRPr lang="en-US"/>
          </a:p>
        </p:txBody>
      </p:sp>
    </p:spTree>
    <p:extLst>
      <p:ext uri="{BB962C8B-B14F-4D97-AF65-F5344CB8AC3E}">
        <p14:creationId xmlns:p14="http://schemas.microsoft.com/office/powerpoint/2010/main" val="1601776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sitting, table, small&#10;&#10;Description automatically generated">
            <a:extLst>
              <a:ext uri="{FF2B5EF4-FFF2-40B4-BE49-F238E27FC236}">
                <a16:creationId xmlns:a16="http://schemas.microsoft.com/office/drawing/2014/main" id="{B5AD9D89-1B1F-4E07-B37F-1672A96C5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Rectangle 6">
            <a:extLst>
              <a:ext uri="{FF2B5EF4-FFF2-40B4-BE49-F238E27FC236}">
                <a16:creationId xmlns:a16="http://schemas.microsoft.com/office/drawing/2014/main" id="{34BEECF2-495F-4D03-9DA2-0B54F2EFA6B5}"/>
              </a:ext>
            </a:extLst>
          </p:cNvPr>
          <p:cNvSpPr/>
          <p:nvPr/>
        </p:nvSpPr>
        <p:spPr>
          <a:xfrm>
            <a:off x="0" y="1386348"/>
            <a:ext cx="12192000" cy="3283975"/>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658ADB-23A6-480F-ADD3-77C21C24046B}"/>
              </a:ext>
            </a:extLst>
          </p:cNvPr>
          <p:cNvSpPr txBox="1"/>
          <p:nvPr/>
        </p:nvSpPr>
        <p:spPr>
          <a:xfrm>
            <a:off x="3755921" y="2382560"/>
            <a:ext cx="4680155" cy="1046440"/>
          </a:xfrm>
          <a:prstGeom prst="rect">
            <a:avLst/>
          </a:prstGeom>
          <a:noFill/>
        </p:spPr>
        <p:txBody>
          <a:bodyPr wrap="square" rtlCol="0">
            <a:spAutoFit/>
          </a:bodyPr>
          <a:lstStyle/>
          <a:p>
            <a:pPr algn="ctr"/>
            <a:r>
              <a:rPr lang="en-US" sz="4400" b="1" dirty="0">
                <a:solidFill>
                  <a:schemeClr val="bg1"/>
                </a:solidFill>
                <a:latin typeface="Copperplate Gothic Light" panose="020E0507020206020404" pitchFamily="34" charset="0"/>
                <a:cs typeface="Arial" panose="020B0604020202020204" pitchFamily="34" charset="0"/>
              </a:rPr>
              <a:t>CS Dungeon </a:t>
            </a:r>
            <a:br>
              <a:rPr lang="en-US" b="1" dirty="0">
                <a:solidFill>
                  <a:schemeClr val="bg1"/>
                </a:solidFill>
                <a:latin typeface="Arial" panose="020B0604020202020204" pitchFamily="34" charset="0"/>
                <a:cs typeface="Arial" panose="020B0604020202020204" pitchFamily="34" charset="0"/>
              </a:rPr>
            </a:br>
            <a:r>
              <a:rPr lang="en-US" b="1" dirty="0">
                <a:solidFill>
                  <a:schemeClr val="bg1"/>
                </a:solidFill>
                <a:latin typeface="Arial" panose="020B0604020202020204" pitchFamily="34" charset="0"/>
                <a:cs typeface="Arial" panose="020B0604020202020204" pitchFamily="34" charset="0"/>
              </a:rPr>
              <a:t>-Tutorial for developers-</a:t>
            </a:r>
          </a:p>
        </p:txBody>
      </p:sp>
      <p:sp>
        <p:nvSpPr>
          <p:cNvPr id="9" name="TextBox 8">
            <a:extLst>
              <a:ext uri="{FF2B5EF4-FFF2-40B4-BE49-F238E27FC236}">
                <a16:creationId xmlns:a16="http://schemas.microsoft.com/office/drawing/2014/main" id="{7BA71B05-0953-4657-81EF-914E18504CF8}"/>
              </a:ext>
            </a:extLst>
          </p:cNvPr>
          <p:cNvSpPr txBox="1"/>
          <p:nvPr/>
        </p:nvSpPr>
        <p:spPr>
          <a:xfrm>
            <a:off x="9271821" y="4300991"/>
            <a:ext cx="2389238"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By Team Bugatti</a:t>
            </a:r>
          </a:p>
        </p:txBody>
      </p:sp>
      <p:sp>
        <p:nvSpPr>
          <p:cNvPr id="10" name="TextBox 9">
            <a:extLst>
              <a:ext uri="{FF2B5EF4-FFF2-40B4-BE49-F238E27FC236}">
                <a16:creationId xmlns:a16="http://schemas.microsoft.com/office/drawing/2014/main" id="{4B426F22-10DA-4C0B-A056-B2CA742C73A4}"/>
              </a:ext>
            </a:extLst>
          </p:cNvPr>
          <p:cNvSpPr txBox="1"/>
          <p:nvPr/>
        </p:nvSpPr>
        <p:spPr>
          <a:xfrm>
            <a:off x="5083277" y="5309118"/>
            <a:ext cx="2025445" cy="261610"/>
          </a:xfrm>
          <a:prstGeom prst="rect">
            <a:avLst/>
          </a:prstGeom>
          <a:noFill/>
        </p:spPr>
        <p:txBody>
          <a:bodyPr wrap="square" rtlCol="0">
            <a:spAutoFit/>
          </a:bodyPr>
          <a:lstStyle/>
          <a:p>
            <a:pPr algn="ctr"/>
            <a:r>
              <a:rPr lang="en-US" sz="1100" dirty="0">
                <a:solidFill>
                  <a:schemeClr val="bg1"/>
                </a:solidFill>
                <a:latin typeface="Arial Black" panose="020B0A04020102020204" pitchFamily="34" charset="0"/>
                <a:cs typeface="Arial" panose="020B0604020202020204" pitchFamily="34" charset="0"/>
              </a:rPr>
              <a:t>CS4900 Senior Seminar</a:t>
            </a:r>
          </a:p>
        </p:txBody>
      </p:sp>
      <p:sp>
        <p:nvSpPr>
          <p:cNvPr id="11" name="TextBox 10">
            <a:extLst>
              <a:ext uri="{FF2B5EF4-FFF2-40B4-BE49-F238E27FC236}">
                <a16:creationId xmlns:a16="http://schemas.microsoft.com/office/drawing/2014/main" id="{9C2BA1DD-7DC2-41B2-BEED-E4CB980B55B6}"/>
              </a:ext>
            </a:extLst>
          </p:cNvPr>
          <p:cNvSpPr txBox="1"/>
          <p:nvPr/>
        </p:nvSpPr>
        <p:spPr>
          <a:xfrm>
            <a:off x="2940152" y="5753710"/>
            <a:ext cx="6311696" cy="261610"/>
          </a:xfrm>
          <a:prstGeom prst="rect">
            <a:avLst/>
          </a:prstGeom>
          <a:noFill/>
        </p:spPr>
        <p:txBody>
          <a:bodyPr wrap="square" rtlCol="0">
            <a:spAutoFit/>
          </a:bodyPr>
          <a:lstStyle/>
          <a:p>
            <a:pPr algn="ctr"/>
            <a:r>
              <a:rPr lang="en-US" sz="1100" b="1" dirty="0">
                <a:solidFill>
                  <a:schemeClr val="bg1"/>
                </a:solidFill>
                <a:latin typeface="Arial" panose="020B0604020202020204" pitchFamily="34" charset="0"/>
                <a:cs typeface="Arial" panose="020B0604020202020204" pitchFamily="34" charset="0"/>
              </a:rPr>
              <a:t>Andrew Tucker, </a:t>
            </a:r>
            <a:r>
              <a:rPr lang="en-US" sz="1100" b="1" dirty="0" err="1">
                <a:solidFill>
                  <a:schemeClr val="bg1"/>
                </a:solidFill>
                <a:latin typeface="Arial" panose="020B0604020202020204" pitchFamily="34" charset="0"/>
                <a:cs typeface="Arial" panose="020B0604020202020204" pitchFamily="34" charset="0"/>
              </a:rPr>
              <a:t>Jermy</a:t>
            </a:r>
            <a:r>
              <a:rPr lang="en-US" sz="1100" b="1" dirty="0">
                <a:solidFill>
                  <a:schemeClr val="bg1"/>
                </a:solidFill>
                <a:latin typeface="Arial" panose="020B0604020202020204" pitchFamily="34" charset="0"/>
                <a:cs typeface="Arial" panose="020B0604020202020204" pitchFamily="34" charset="0"/>
              </a:rPr>
              <a:t> Craven, Kevin Patel, William Lee, </a:t>
            </a:r>
            <a:r>
              <a:rPr lang="en-US" sz="1100" b="1" dirty="0" err="1">
                <a:solidFill>
                  <a:schemeClr val="bg1"/>
                </a:solidFill>
                <a:latin typeface="Arial" panose="020B0604020202020204" pitchFamily="34" charset="0"/>
                <a:cs typeface="Arial" panose="020B0604020202020204" pitchFamily="34" charset="0"/>
              </a:rPr>
              <a:t>Hoyong</a:t>
            </a:r>
            <a:r>
              <a:rPr lang="en-US" sz="1100" b="1" dirty="0">
                <a:solidFill>
                  <a:schemeClr val="bg1"/>
                </a:solidFill>
                <a:latin typeface="Arial" panose="020B0604020202020204" pitchFamily="34" charset="0"/>
                <a:cs typeface="Arial" panose="020B0604020202020204" pitchFamily="34" charset="0"/>
              </a:rPr>
              <a:t> Lee, </a:t>
            </a:r>
            <a:r>
              <a:rPr lang="en-US" sz="1100" b="1" dirty="0" err="1">
                <a:solidFill>
                  <a:schemeClr val="bg1"/>
                </a:solidFill>
                <a:latin typeface="Arial" panose="020B0604020202020204" pitchFamily="34" charset="0"/>
                <a:cs typeface="Arial" panose="020B0604020202020204" pitchFamily="34" charset="0"/>
              </a:rPr>
              <a:t>Dongwoon</a:t>
            </a:r>
            <a:r>
              <a:rPr lang="en-US" sz="1100" b="1" dirty="0">
                <a:solidFill>
                  <a:schemeClr val="bg1"/>
                </a:solidFill>
                <a:latin typeface="Arial" panose="020B0604020202020204" pitchFamily="34" charset="0"/>
                <a:cs typeface="Arial" panose="020B0604020202020204" pitchFamily="34" charset="0"/>
              </a:rPr>
              <a:t> </a:t>
            </a:r>
            <a:r>
              <a:rPr lang="en-US" sz="1100" b="1" dirty="0" err="1">
                <a:solidFill>
                  <a:schemeClr val="bg1"/>
                </a:solidFill>
                <a:latin typeface="Arial" panose="020B0604020202020204" pitchFamily="34" charset="0"/>
                <a:cs typeface="Arial" panose="020B0604020202020204" pitchFamily="34" charset="0"/>
              </a:rPr>
              <a:t>Jeong</a:t>
            </a:r>
            <a:endParaRPr lang="en-US" sz="1100" b="1" dirty="0">
              <a:solidFill>
                <a:schemeClr val="bg1"/>
              </a:solidFill>
              <a:latin typeface="Arial" panose="020B0604020202020204" pitchFamily="34" charset="0"/>
              <a:cs typeface="Arial" panose="020B0604020202020204" pitchFamily="34" charset="0"/>
            </a:endParaRPr>
          </a:p>
        </p:txBody>
      </p:sp>
      <p:pic>
        <p:nvPicPr>
          <p:cNvPr id="12" name="Graphic 11" descr="Chess pieces">
            <a:extLst>
              <a:ext uri="{FF2B5EF4-FFF2-40B4-BE49-F238E27FC236}">
                <a16:creationId xmlns:a16="http://schemas.microsoft.com/office/drawing/2014/main" id="{C3E6E2A6-45A2-49CD-821C-8C94F3637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7400" y="4702405"/>
            <a:ext cx="457200" cy="457200"/>
          </a:xfrm>
          <a:prstGeom prst="rect">
            <a:avLst/>
          </a:prstGeom>
        </p:spPr>
      </p:pic>
    </p:spTree>
    <p:extLst>
      <p:ext uri="{BB962C8B-B14F-4D97-AF65-F5344CB8AC3E}">
        <p14:creationId xmlns:p14="http://schemas.microsoft.com/office/powerpoint/2010/main" val="146281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5182EC-F251-4A26-90FC-3389C287CC52}"/>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FFD85B1-48B9-48F0-919A-69BE77F48245}"/>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09</a:t>
            </a:r>
          </a:p>
        </p:txBody>
      </p:sp>
      <p:sp>
        <p:nvSpPr>
          <p:cNvPr id="6" name="TextBox 5">
            <a:extLst>
              <a:ext uri="{FF2B5EF4-FFF2-40B4-BE49-F238E27FC236}">
                <a16:creationId xmlns:a16="http://schemas.microsoft.com/office/drawing/2014/main" id="{6300F9F8-C1AC-40E6-9C9C-319AEF382EC9}"/>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Basic Setting </a:t>
            </a:r>
          </a:p>
        </p:txBody>
      </p:sp>
      <p:pic>
        <p:nvPicPr>
          <p:cNvPr id="7" name="Picture 6">
            <a:extLst>
              <a:ext uri="{FF2B5EF4-FFF2-40B4-BE49-F238E27FC236}">
                <a16:creationId xmlns:a16="http://schemas.microsoft.com/office/drawing/2014/main" id="{AEF4DDC9-3FB5-455B-B923-44DE24C0B5A5}"/>
              </a:ext>
            </a:extLst>
          </p:cNvPr>
          <p:cNvPicPr>
            <a:picLocks noChangeAspect="1"/>
          </p:cNvPicPr>
          <p:nvPr/>
        </p:nvPicPr>
        <p:blipFill>
          <a:blip r:embed="rId2"/>
          <a:stretch>
            <a:fillRect/>
          </a:stretch>
        </p:blipFill>
        <p:spPr>
          <a:xfrm>
            <a:off x="238125" y="1779639"/>
            <a:ext cx="6769084" cy="4198374"/>
          </a:xfrm>
          <a:prstGeom prst="rect">
            <a:avLst/>
          </a:prstGeom>
        </p:spPr>
      </p:pic>
      <p:sp>
        <p:nvSpPr>
          <p:cNvPr id="8" name="TextBox 7">
            <a:extLst>
              <a:ext uri="{FF2B5EF4-FFF2-40B4-BE49-F238E27FC236}">
                <a16:creationId xmlns:a16="http://schemas.microsoft.com/office/drawing/2014/main" id="{FC88CADB-B06A-42FC-87C4-3C8294FAC96B}"/>
              </a:ext>
            </a:extLst>
          </p:cNvPr>
          <p:cNvSpPr txBox="1"/>
          <p:nvPr/>
        </p:nvSpPr>
        <p:spPr>
          <a:xfrm>
            <a:off x="7492181" y="3429000"/>
            <a:ext cx="426720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If you double-click a script to see the basic structure of the script in </a:t>
            </a:r>
            <a:r>
              <a:rPr lang="en-US" dirty="0" err="1">
                <a:latin typeface="Arial" panose="020B0604020202020204" pitchFamily="34" charset="0"/>
                <a:cs typeface="Arial" panose="020B0604020202020204" pitchFamily="34" charset="0"/>
              </a:rPr>
              <a:t>Monodevelop</a:t>
            </a:r>
            <a:r>
              <a:rPr lang="en-US" dirty="0">
                <a:latin typeface="Arial" panose="020B0604020202020204" pitchFamily="34" charset="0"/>
                <a:cs typeface="Arial" panose="020B0604020202020204" pitchFamily="34" charset="0"/>
              </a:rPr>
              <a:t>, an editor provided by Unity by default.</a:t>
            </a:r>
          </a:p>
        </p:txBody>
      </p:sp>
    </p:spTree>
    <p:extLst>
      <p:ext uri="{BB962C8B-B14F-4D97-AF65-F5344CB8AC3E}">
        <p14:creationId xmlns:p14="http://schemas.microsoft.com/office/powerpoint/2010/main" val="60904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2D0029-F0D7-44E5-B446-EBC5BDC8CD36}"/>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13E916-AD71-4311-8DBF-3773A4B3F929}"/>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10</a:t>
            </a:r>
          </a:p>
        </p:txBody>
      </p:sp>
      <p:sp>
        <p:nvSpPr>
          <p:cNvPr id="6" name="TextBox 5">
            <a:extLst>
              <a:ext uri="{FF2B5EF4-FFF2-40B4-BE49-F238E27FC236}">
                <a16:creationId xmlns:a16="http://schemas.microsoft.com/office/drawing/2014/main" id="{FF7E0883-57A8-45B6-98D3-284C1CF99B30}"/>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Instantiation of script</a:t>
            </a:r>
          </a:p>
        </p:txBody>
      </p:sp>
      <p:pic>
        <p:nvPicPr>
          <p:cNvPr id="7" name="Picture 6">
            <a:extLst>
              <a:ext uri="{FF2B5EF4-FFF2-40B4-BE49-F238E27FC236}">
                <a16:creationId xmlns:a16="http://schemas.microsoft.com/office/drawing/2014/main" id="{6FBA698B-9848-4848-9895-010BC1AA8D9B}"/>
              </a:ext>
            </a:extLst>
          </p:cNvPr>
          <p:cNvPicPr>
            <a:picLocks noChangeAspect="1"/>
          </p:cNvPicPr>
          <p:nvPr/>
        </p:nvPicPr>
        <p:blipFill>
          <a:blip r:embed="rId2"/>
          <a:stretch>
            <a:fillRect/>
          </a:stretch>
        </p:blipFill>
        <p:spPr>
          <a:xfrm>
            <a:off x="484392" y="1480062"/>
            <a:ext cx="6562725" cy="4133850"/>
          </a:xfrm>
          <a:prstGeom prst="rect">
            <a:avLst/>
          </a:prstGeom>
        </p:spPr>
      </p:pic>
      <p:sp>
        <p:nvSpPr>
          <p:cNvPr id="8" name="TextBox 7">
            <a:extLst>
              <a:ext uri="{FF2B5EF4-FFF2-40B4-BE49-F238E27FC236}">
                <a16:creationId xmlns:a16="http://schemas.microsoft.com/office/drawing/2014/main" id="{AE52276C-718A-42C3-B548-0625F54ADF6B}"/>
              </a:ext>
            </a:extLst>
          </p:cNvPr>
          <p:cNvSpPr txBox="1"/>
          <p:nvPr/>
        </p:nvSpPr>
        <p:spPr>
          <a:xfrm>
            <a:off x="7275871" y="1706769"/>
            <a:ext cx="4827639"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example, there are human-shaped objects or car-shaped objects in the Unity program. It's just a lump right now, but you can put the script in a component to make people run, or you can do anything to get the car to turn left. This process is to 'create an instance of Script and put it in Object' and you can replicate the same functionality to multiple instances of Script. Ideally, the instance should be reused as useful as possible for multiple objects.</a:t>
            </a:r>
          </a:p>
        </p:txBody>
      </p:sp>
    </p:spTree>
    <p:extLst>
      <p:ext uri="{BB962C8B-B14F-4D97-AF65-F5344CB8AC3E}">
        <p14:creationId xmlns:p14="http://schemas.microsoft.com/office/powerpoint/2010/main" val="145865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E8BD31-B235-422D-8E03-89DD9EB1F564}"/>
              </a:ext>
            </a:extLst>
          </p:cNvPr>
          <p:cNvPicPr>
            <a:picLocks noChangeAspect="1"/>
          </p:cNvPicPr>
          <p:nvPr/>
        </p:nvPicPr>
        <p:blipFill>
          <a:blip r:embed="rId2"/>
          <a:stretch>
            <a:fillRect/>
          </a:stretch>
        </p:blipFill>
        <p:spPr>
          <a:xfrm>
            <a:off x="214312" y="1336634"/>
            <a:ext cx="6677025" cy="4629150"/>
          </a:xfrm>
          <a:prstGeom prst="rect">
            <a:avLst/>
          </a:prstGeom>
        </p:spPr>
      </p:pic>
      <p:sp>
        <p:nvSpPr>
          <p:cNvPr id="5" name="Rectangle 4">
            <a:extLst>
              <a:ext uri="{FF2B5EF4-FFF2-40B4-BE49-F238E27FC236}">
                <a16:creationId xmlns:a16="http://schemas.microsoft.com/office/drawing/2014/main" id="{216AF30D-B563-43B2-896D-4AC4CFDCEC42}"/>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753B2C-D7EF-4AED-8B43-D561D3BE9ECB}"/>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11</a:t>
            </a:r>
          </a:p>
        </p:txBody>
      </p:sp>
      <p:sp>
        <p:nvSpPr>
          <p:cNvPr id="7" name="TextBox 6">
            <a:extLst>
              <a:ext uri="{FF2B5EF4-FFF2-40B4-BE49-F238E27FC236}">
                <a16:creationId xmlns:a16="http://schemas.microsoft.com/office/drawing/2014/main" id="{3E85D657-3972-4650-9C7E-B17E87E3BA9C}"/>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Apply script to the object</a:t>
            </a:r>
          </a:p>
        </p:txBody>
      </p:sp>
      <p:sp>
        <p:nvSpPr>
          <p:cNvPr id="8" name="TextBox 7">
            <a:extLst>
              <a:ext uri="{FF2B5EF4-FFF2-40B4-BE49-F238E27FC236}">
                <a16:creationId xmlns:a16="http://schemas.microsoft.com/office/drawing/2014/main" id="{78C4A966-4380-42A6-81EC-8EE2F559E15C}"/>
              </a:ext>
            </a:extLst>
          </p:cNvPr>
          <p:cNvSpPr txBox="1"/>
          <p:nvPr/>
        </p:nvSpPr>
        <p:spPr>
          <a:xfrm>
            <a:off x="7376160" y="2924515"/>
            <a:ext cx="4357688" cy="646331"/>
          </a:xfrm>
          <a:prstGeom prst="rect">
            <a:avLst/>
          </a:prstGeom>
          <a:noFill/>
        </p:spPr>
        <p:txBody>
          <a:bodyPr wrap="square" rtlCol="0">
            <a:spAutoFit/>
          </a:bodyPr>
          <a:lstStyle/>
          <a:p>
            <a:r>
              <a:rPr lang="en-US" dirty="0"/>
              <a:t>Now, let's instantiate the script. Creates the object for the instant script as shown above.</a:t>
            </a:r>
          </a:p>
        </p:txBody>
      </p:sp>
    </p:spTree>
    <p:extLst>
      <p:ext uri="{BB962C8B-B14F-4D97-AF65-F5344CB8AC3E}">
        <p14:creationId xmlns:p14="http://schemas.microsoft.com/office/powerpoint/2010/main" val="113490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F318FE-89DB-4146-B7E6-71D336B0F974}"/>
              </a:ext>
            </a:extLst>
          </p:cNvPr>
          <p:cNvPicPr>
            <a:picLocks noChangeAspect="1"/>
          </p:cNvPicPr>
          <p:nvPr/>
        </p:nvPicPr>
        <p:blipFill>
          <a:blip r:embed="rId2"/>
          <a:stretch>
            <a:fillRect/>
          </a:stretch>
        </p:blipFill>
        <p:spPr>
          <a:xfrm>
            <a:off x="502103" y="2281646"/>
            <a:ext cx="5703379" cy="3446825"/>
          </a:xfrm>
          <a:prstGeom prst="rect">
            <a:avLst/>
          </a:prstGeom>
        </p:spPr>
      </p:pic>
      <p:sp>
        <p:nvSpPr>
          <p:cNvPr id="6" name="TextBox 5">
            <a:extLst>
              <a:ext uri="{FF2B5EF4-FFF2-40B4-BE49-F238E27FC236}">
                <a16:creationId xmlns:a16="http://schemas.microsoft.com/office/drawing/2014/main" id="{41AD8397-72AB-47F9-9DD6-A654A064BC85}"/>
              </a:ext>
            </a:extLst>
          </p:cNvPr>
          <p:cNvSpPr txBox="1"/>
          <p:nvPr/>
        </p:nvSpPr>
        <p:spPr>
          <a:xfrm>
            <a:off x="6795680" y="3744685"/>
            <a:ext cx="489421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It is normal to create a white cube like above. Now let's put a script in this cube.</a:t>
            </a:r>
          </a:p>
        </p:txBody>
      </p:sp>
      <p:sp>
        <p:nvSpPr>
          <p:cNvPr id="7" name="Rectangle 6">
            <a:extLst>
              <a:ext uri="{FF2B5EF4-FFF2-40B4-BE49-F238E27FC236}">
                <a16:creationId xmlns:a16="http://schemas.microsoft.com/office/drawing/2014/main" id="{F5E6F288-A37C-4EFA-8D38-2ED33F56057B}"/>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925E52-7AA5-41BE-A481-54052594ACF9}"/>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12</a:t>
            </a:r>
          </a:p>
        </p:txBody>
      </p:sp>
      <p:sp>
        <p:nvSpPr>
          <p:cNvPr id="9" name="TextBox 8">
            <a:extLst>
              <a:ext uri="{FF2B5EF4-FFF2-40B4-BE49-F238E27FC236}">
                <a16:creationId xmlns:a16="http://schemas.microsoft.com/office/drawing/2014/main" id="{954660AB-4785-4BC6-9D92-07F086F1BF2E}"/>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Apply script to the object</a:t>
            </a:r>
          </a:p>
        </p:txBody>
      </p:sp>
    </p:spTree>
    <p:extLst>
      <p:ext uri="{BB962C8B-B14F-4D97-AF65-F5344CB8AC3E}">
        <p14:creationId xmlns:p14="http://schemas.microsoft.com/office/powerpoint/2010/main" val="189834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97938-4A8F-4817-8FC0-111F38DD6D54}"/>
              </a:ext>
            </a:extLst>
          </p:cNvPr>
          <p:cNvPicPr>
            <a:picLocks noChangeAspect="1"/>
          </p:cNvPicPr>
          <p:nvPr/>
        </p:nvPicPr>
        <p:blipFill>
          <a:blip r:embed="rId2"/>
          <a:stretch>
            <a:fillRect/>
          </a:stretch>
        </p:blipFill>
        <p:spPr>
          <a:xfrm>
            <a:off x="1635217" y="1985554"/>
            <a:ext cx="9093743" cy="3061910"/>
          </a:xfrm>
          <a:prstGeom prst="rect">
            <a:avLst/>
          </a:prstGeom>
        </p:spPr>
      </p:pic>
      <p:sp>
        <p:nvSpPr>
          <p:cNvPr id="5" name="TextBox 4">
            <a:extLst>
              <a:ext uri="{FF2B5EF4-FFF2-40B4-BE49-F238E27FC236}">
                <a16:creationId xmlns:a16="http://schemas.microsoft.com/office/drawing/2014/main" id="{431ECCAE-357A-4FAF-B43A-1915BF34C51F}"/>
              </a:ext>
            </a:extLst>
          </p:cNvPr>
          <p:cNvSpPr txBox="1"/>
          <p:nvPr/>
        </p:nvSpPr>
        <p:spPr>
          <a:xfrm>
            <a:off x="1573442" y="5286103"/>
            <a:ext cx="892038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There are three ways to insert a script: drag and drop the script directly into the object, in the name of the object on the Hierarchy tab, at the bottom of the inspector that appears when you click the object.</a:t>
            </a:r>
          </a:p>
        </p:txBody>
      </p:sp>
      <p:sp>
        <p:nvSpPr>
          <p:cNvPr id="6" name="Rectangle 5">
            <a:extLst>
              <a:ext uri="{FF2B5EF4-FFF2-40B4-BE49-F238E27FC236}">
                <a16:creationId xmlns:a16="http://schemas.microsoft.com/office/drawing/2014/main" id="{228DB8FF-9677-4A08-86CA-593BEA880547}"/>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11B8CF-F744-4027-8E56-564D4ECBB24C}"/>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13</a:t>
            </a:r>
          </a:p>
        </p:txBody>
      </p:sp>
      <p:sp>
        <p:nvSpPr>
          <p:cNvPr id="8" name="TextBox 7">
            <a:extLst>
              <a:ext uri="{FF2B5EF4-FFF2-40B4-BE49-F238E27FC236}">
                <a16:creationId xmlns:a16="http://schemas.microsoft.com/office/drawing/2014/main" id="{7D397AD7-FE60-42B1-9883-C253F35E5908}"/>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Apply script to the object</a:t>
            </a:r>
          </a:p>
        </p:txBody>
      </p:sp>
    </p:spTree>
    <p:extLst>
      <p:ext uri="{BB962C8B-B14F-4D97-AF65-F5344CB8AC3E}">
        <p14:creationId xmlns:p14="http://schemas.microsoft.com/office/powerpoint/2010/main" val="375680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49AF6-A398-4643-8025-E3EF22A97C0B}"/>
              </a:ext>
            </a:extLst>
          </p:cNvPr>
          <p:cNvPicPr>
            <a:picLocks noChangeAspect="1"/>
          </p:cNvPicPr>
          <p:nvPr/>
        </p:nvPicPr>
        <p:blipFill>
          <a:blip r:embed="rId2"/>
          <a:stretch>
            <a:fillRect/>
          </a:stretch>
        </p:blipFill>
        <p:spPr>
          <a:xfrm>
            <a:off x="394371" y="1465006"/>
            <a:ext cx="2480030" cy="4862052"/>
          </a:xfrm>
          <a:prstGeom prst="rect">
            <a:avLst/>
          </a:prstGeom>
        </p:spPr>
      </p:pic>
      <p:sp>
        <p:nvSpPr>
          <p:cNvPr id="5" name="TextBox 4">
            <a:extLst>
              <a:ext uri="{FF2B5EF4-FFF2-40B4-BE49-F238E27FC236}">
                <a16:creationId xmlns:a16="http://schemas.microsoft.com/office/drawing/2014/main" id="{59EE564D-94A2-4510-8387-E5DE21B50B26}"/>
              </a:ext>
            </a:extLst>
          </p:cNvPr>
          <p:cNvSpPr txBox="1"/>
          <p:nvPr/>
        </p:nvSpPr>
        <p:spPr>
          <a:xfrm>
            <a:off x="4484915" y="2967335"/>
            <a:ext cx="57912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Once the instantiation is complete, it is visible on the Object Inspector tab, and the public variables in the script are visible.</a:t>
            </a:r>
          </a:p>
        </p:txBody>
      </p:sp>
      <p:sp>
        <p:nvSpPr>
          <p:cNvPr id="6" name="Rectangle 5">
            <a:extLst>
              <a:ext uri="{FF2B5EF4-FFF2-40B4-BE49-F238E27FC236}">
                <a16:creationId xmlns:a16="http://schemas.microsoft.com/office/drawing/2014/main" id="{BE2599B0-7464-4886-B4FA-89056663B077}"/>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9515AC-24AB-44AC-B164-64154FD2EFCE}"/>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14</a:t>
            </a:r>
          </a:p>
        </p:txBody>
      </p:sp>
      <p:sp>
        <p:nvSpPr>
          <p:cNvPr id="8" name="TextBox 7">
            <a:extLst>
              <a:ext uri="{FF2B5EF4-FFF2-40B4-BE49-F238E27FC236}">
                <a16:creationId xmlns:a16="http://schemas.microsoft.com/office/drawing/2014/main" id="{B9A00AED-1543-48AA-B9F5-C669ABC98507}"/>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Apply script to the object</a:t>
            </a:r>
          </a:p>
        </p:txBody>
      </p:sp>
    </p:spTree>
    <p:extLst>
      <p:ext uri="{BB962C8B-B14F-4D97-AF65-F5344CB8AC3E}">
        <p14:creationId xmlns:p14="http://schemas.microsoft.com/office/powerpoint/2010/main" val="1902723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EE6728-0E63-44CC-86FC-6F0674AEBDC2}"/>
              </a:ext>
            </a:extLst>
          </p:cNvPr>
          <p:cNvPicPr>
            <a:picLocks noChangeAspect="1"/>
          </p:cNvPicPr>
          <p:nvPr/>
        </p:nvPicPr>
        <p:blipFill>
          <a:blip r:embed="rId2"/>
          <a:stretch>
            <a:fillRect/>
          </a:stretch>
        </p:blipFill>
        <p:spPr>
          <a:xfrm>
            <a:off x="1367131" y="1190496"/>
            <a:ext cx="7480778" cy="5358351"/>
          </a:xfrm>
          <a:prstGeom prst="rect">
            <a:avLst/>
          </a:prstGeom>
        </p:spPr>
      </p:pic>
      <p:sp>
        <p:nvSpPr>
          <p:cNvPr id="7" name="Rectangle 6">
            <a:extLst>
              <a:ext uri="{FF2B5EF4-FFF2-40B4-BE49-F238E27FC236}">
                <a16:creationId xmlns:a16="http://schemas.microsoft.com/office/drawing/2014/main" id="{BB5A23B4-4EFD-4B66-88AD-FD218D73E6E4}"/>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FE0FB8-FEB6-45CE-A38A-8E3A558FF949}"/>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15</a:t>
            </a:r>
          </a:p>
        </p:txBody>
      </p:sp>
      <p:sp>
        <p:nvSpPr>
          <p:cNvPr id="9" name="TextBox 8">
            <a:extLst>
              <a:ext uri="{FF2B5EF4-FFF2-40B4-BE49-F238E27FC236}">
                <a16:creationId xmlns:a16="http://schemas.microsoft.com/office/drawing/2014/main" id="{0AD9A209-6F41-423D-BE74-6487E5EC7D3E}"/>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Structure of script</a:t>
            </a:r>
          </a:p>
        </p:txBody>
      </p:sp>
      <p:sp>
        <p:nvSpPr>
          <p:cNvPr id="10" name="Rectangle 9">
            <a:extLst>
              <a:ext uri="{FF2B5EF4-FFF2-40B4-BE49-F238E27FC236}">
                <a16:creationId xmlns:a16="http://schemas.microsoft.com/office/drawing/2014/main" id="{625F049F-61DE-4E84-B628-8410513BF8A1}"/>
              </a:ext>
            </a:extLst>
          </p:cNvPr>
          <p:cNvSpPr/>
          <p:nvPr/>
        </p:nvSpPr>
        <p:spPr>
          <a:xfrm>
            <a:off x="1976846" y="1436914"/>
            <a:ext cx="2481943" cy="461665"/>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34B4997-8AFA-4C5E-AFF6-2A25E4BDFA90}"/>
              </a:ext>
            </a:extLst>
          </p:cNvPr>
          <p:cNvSpPr txBox="1"/>
          <p:nvPr/>
        </p:nvSpPr>
        <p:spPr>
          <a:xfrm>
            <a:off x="4542503" y="1457983"/>
            <a:ext cx="3549445" cy="461665"/>
          </a:xfrm>
          <a:prstGeom prst="rect">
            <a:avLst/>
          </a:prstGeom>
          <a:noFill/>
        </p:spPr>
        <p:txBody>
          <a:bodyPr wrap="square" rtlCol="0">
            <a:spAutoFit/>
          </a:bodyPr>
          <a:lstStyle/>
          <a:p>
            <a:r>
              <a:rPr lang="en-US" sz="1200" b="1" dirty="0">
                <a:solidFill>
                  <a:srgbClr val="C00000"/>
                </a:solidFill>
                <a:latin typeface="Arial" panose="020B0604020202020204" pitchFamily="34" charset="0"/>
                <a:cs typeface="Arial" panose="020B0604020202020204" pitchFamily="34" charset="0"/>
              </a:rPr>
              <a:t>Name Space: </a:t>
            </a:r>
            <a:r>
              <a:rPr lang="en-US" sz="1200" dirty="0">
                <a:solidFill>
                  <a:srgbClr val="C00000"/>
                </a:solidFill>
                <a:latin typeface="Arial" panose="020B0604020202020204" pitchFamily="34" charset="0"/>
                <a:cs typeface="Arial" panose="020B0604020202020204" pitchFamily="34" charset="0"/>
              </a:rPr>
              <a:t>Location of key commands available in scripts</a:t>
            </a:r>
          </a:p>
        </p:txBody>
      </p:sp>
      <p:sp>
        <p:nvSpPr>
          <p:cNvPr id="12" name="Rectangle 11">
            <a:extLst>
              <a:ext uri="{FF2B5EF4-FFF2-40B4-BE49-F238E27FC236}">
                <a16:creationId xmlns:a16="http://schemas.microsoft.com/office/drawing/2014/main" id="{0AA323FF-6A0C-4556-8401-3510B0DA56F7}"/>
              </a:ext>
            </a:extLst>
          </p:cNvPr>
          <p:cNvSpPr/>
          <p:nvPr/>
        </p:nvSpPr>
        <p:spPr>
          <a:xfrm>
            <a:off x="2094271" y="2035277"/>
            <a:ext cx="1946787" cy="215926"/>
          </a:xfrm>
          <a:prstGeom prst="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B65048-F631-41F6-8EE8-FDE28E509903}"/>
              </a:ext>
            </a:extLst>
          </p:cNvPr>
          <p:cNvSpPr txBox="1"/>
          <p:nvPr/>
        </p:nvSpPr>
        <p:spPr>
          <a:xfrm>
            <a:off x="480679" y="1919648"/>
            <a:ext cx="1400842" cy="830997"/>
          </a:xfrm>
          <a:prstGeom prst="rect">
            <a:avLst/>
          </a:prstGeom>
          <a:noFill/>
        </p:spPr>
        <p:txBody>
          <a:bodyPr wrap="square" rtlCol="0">
            <a:spAutoFit/>
          </a:bodyPr>
          <a:lstStyle/>
          <a:p>
            <a:r>
              <a:rPr lang="en-US" sz="1200" dirty="0">
                <a:solidFill>
                  <a:srgbClr val="7030A0"/>
                </a:solidFill>
                <a:latin typeface="Arial" panose="020B0604020202020204" pitchFamily="34" charset="0"/>
                <a:cs typeface="Arial" panose="020B0604020202020204" pitchFamily="34" charset="0"/>
              </a:rPr>
              <a:t>Class and Class Declarations Unity C# scripts are one class</a:t>
            </a:r>
          </a:p>
        </p:txBody>
      </p:sp>
      <p:sp>
        <p:nvSpPr>
          <p:cNvPr id="14" name="Rectangle 13">
            <a:extLst>
              <a:ext uri="{FF2B5EF4-FFF2-40B4-BE49-F238E27FC236}">
                <a16:creationId xmlns:a16="http://schemas.microsoft.com/office/drawing/2014/main" id="{4C7BA5DC-A859-4180-B26F-DE40063E76F3}"/>
              </a:ext>
            </a:extLst>
          </p:cNvPr>
          <p:cNvSpPr/>
          <p:nvPr/>
        </p:nvSpPr>
        <p:spPr>
          <a:xfrm>
            <a:off x="4188542" y="2035277"/>
            <a:ext cx="973393" cy="236995"/>
          </a:xfrm>
          <a:prstGeom prst="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C0DD5A-01BB-43BA-B76F-EE120D329F5C}"/>
              </a:ext>
            </a:extLst>
          </p:cNvPr>
          <p:cNvSpPr txBox="1"/>
          <p:nvPr/>
        </p:nvSpPr>
        <p:spPr>
          <a:xfrm>
            <a:off x="5161935" y="2056346"/>
            <a:ext cx="1946786" cy="276999"/>
          </a:xfrm>
          <a:prstGeom prst="rect">
            <a:avLst/>
          </a:prstGeom>
          <a:noFill/>
        </p:spPr>
        <p:txBody>
          <a:bodyPr wrap="square" rtlCol="0">
            <a:spAutoFit/>
          </a:bodyPr>
          <a:lstStyle/>
          <a:p>
            <a:r>
              <a:rPr lang="en-US" sz="1200" dirty="0">
                <a:solidFill>
                  <a:srgbClr val="FFC000"/>
                </a:solidFill>
                <a:latin typeface="Arial" panose="020B0604020202020204" pitchFamily="34" charset="0"/>
                <a:cs typeface="Arial" panose="020B0604020202020204" pitchFamily="34" charset="0"/>
              </a:rPr>
              <a:t>Default Class Inheritance</a:t>
            </a:r>
          </a:p>
        </p:txBody>
      </p:sp>
      <p:sp>
        <p:nvSpPr>
          <p:cNvPr id="16" name="Rectangle 15">
            <a:extLst>
              <a:ext uri="{FF2B5EF4-FFF2-40B4-BE49-F238E27FC236}">
                <a16:creationId xmlns:a16="http://schemas.microsoft.com/office/drawing/2014/main" id="{BC1DBC13-5A2E-4980-90AF-B77C15150B1C}"/>
              </a:ext>
            </a:extLst>
          </p:cNvPr>
          <p:cNvSpPr/>
          <p:nvPr/>
        </p:nvSpPr>
        <p:spPr>
          <a:xfrm>
            <a:off x="2310581" y="2497395"/>
            <a:ext cx="2481943" cy="598590"/>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F30CFA-3116-4108-96DC-C29941FA036E}"/>
              </a:ext>
            </a:extLst>
          </p:cNvPr>
          <p:cNvSpPr txBox="1"/>
          <p:nvPr/>
        </p:nvSpPr>
        <p:spPr>
          <a:xfrm>
            <a:off x="4792524" y="2470043"/>
            <a:ext cx="2143432" cy="830997"/>
          </a:xfrm>
          <a:prstGeom prst="rect">
            <a:avLst/>
          </a:prstGeom>
          <a:noFill/>
        </p:spPr>
        <p:txBody>
          <a:bodyPr wrap="square" rtlCol="0">
            <a:spAutoFit/>
          </a:bodyPr>
          <a:lstStyle/>
          <a:p>
            <a:r>
              <a:rPr lang="en-US" sz="1200" dirty="0">
                <a:solidFill>
                  <a:srgbClr val="002060"/>
                </a:solidFill>
                <a:latin typeface="Arial" panose="020B0604020202020204" pitchFamily="34" charset="0"/>
                <a:cs typeface="Arial" panose="020B0604020202020204" pitchFamily="34" charset="0"/>
              </a:rPr>
              <a:t>Used to initialize script variables as a function that runs automatically at the start of the game</a:t>
            </a:r>
          </a:p>
        </p:txBody>
      </p:sp>
      <p:sp>
        <p:nvSpPr>
          <p:cNvPr id="18" name="Rectangle 17">
            <a:extLst>
              <a:ext uri="{FF2B5EF4-FFF2-40B4-BE49-F238E27FC236}">
                <a16:creationId xmlns:a16="http://schemas.microsoft.com/office/drawing/2014/main" id="{F53A3C55-AD5F-41E6-93D7-0B79E3B0C572}"/>
              </a:ext>
            </a:extLst>
          </p:cNvPr>
          <p:cNvSpPr/>
          <p:nvPr/>
        </p:nvSpPr>
        <p:spPr>
          <a:xfrm>
            <a:off x="2310581" y="3281538"/>
            <a:ext cx="2481943" cy="598590"/>
          </a:xfrm>
          <a:prstGeom prst="rect">
            <a:avLst/>
          </a:prstGeom>
          <a:noFill/>
          <a:ln w="444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1FF6725-341A-460A-94DC-C42C0C9E60F3}"/>
              </a:ext>
            </a:extLst>
          </p:cNvPr>
          <p:cNvSpPr txBox="1"/>
          <p:nvPr/>
        </p:nvSpPr>
        <p:spPr>
          <a:xfrm>
            <a:off x="4916129" y="3398318"/>
            <a:ext cx="2359742" cy="1015663"/>
          </a:xfrm>
          <a:prstGeom prst="rect">
            <a:avLst/>
          </a:prstGeom>
          <a:noFill/>
        </p:spPr>
        <p:txBody>
          <a:bodyPr wrap="square" rtlCol="0">
            <a:spAutoFit/>
          </a:bodyPr>
          <a:lstStyle/>
          <a:p>
            <a:r>
              <a:rPr lang="en-US" sz="1200" dirty="0">
                <a:solidFill>
                  <a:srgbClr val="92D050"/>
                </a:solidFill>
                <a:latin typeface="Arial" panose="020B0604020202020204" pitchFamily="34" charset="0"/>
                <a:cs typeface="Arial" panose="020B0604020202020204" pitchFamily="34" charset="0"/>
              </a:rPr>
              <a:t>A function that runs over and over every frame, for example, 60 frames per second of a game, drawing 60 screens per second.</a:t>
            </a:r>
          </a:p>
        </p:txBody>
      </p:sp>
    </p:spTree>
    <p:extLst>
      <p:ext uri="{BB962C8B-B14F-4D97-AF65-F5344CB8AC3E}">
        <p14:creationId xmlns:p14="http://schemas.microsoft.com/office/powerpoint/2010/main" val="238857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in front of a brick wall&#10;&#10;Description automatically generated">
            <a:extLst>
              <a:ext uri="{FF2B5EF4-FFF2-40B4-BE49-F238E27FC236}">
                <a16:creationId xmlns:a16="http://schemas.microsoft.com/office/drawing/2014/main" id="{C51B1307-294D-4927-927E-DFE89FA76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 y="2108059"/>
            <a:ext cx="4743450" cy="2463941"/>
          </a:xfrm>
          <a:prstGeom prst="rect">
            <a:avLst/>
          </a:prstGeom>
        </p:spPr>
      </p:pic>
      <p:sp>
        <p:nvSpPr>
          <p:cNvPr id="6" name="Rectangle 5">
            <a:extLst>
              <a:ext uri="{FF2B5EF4-FFF2-40B4-BE49-F238E27FC236}">
                <a16:creationId xmlns:a16="http://schemas.microsoft.com/office/drawing/2014/main" id="{655205A6-C1F7-4FE9-B656-B98994331B20}"/>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B7E9AA-C38B-42B0-83CD-E2F73005B5F7}"/>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01</a:t>
            </a:r>
          </a:p>
        </p:txBody>
      </p:sp>
      <p:sp>
        <p:nvSpPr>
          <p:cNvPr id="8" name="TextBox 7">
            <a:extLst>
              <a:ext uri="{FF2B5EF4-FFF2-40B4-BE49-F238E27FC236}">
                <a16:creationId xmlns:a16="http://schemas.microsoft.com/office/drawing/2014/main" id="{E021D14C-0C6A-4E1D-A8F2-48AFD044A001}"/>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What is </a:t>
            </a:r>
            <a:r>
              <a:rPr lang="en-US" sz="2400" b="1" dirty="0">
                <a:latin typeface="Copperplate Gothic Light" panose="020E0507020206020404" pitchFamily="34" charset="0"/>
                <a:cs typeface="Arial" panose="020B0604020202020204" pitchFamily="34" charset="0"/>
              </a:rPr>
              <a:t>CS Dungeon</a:t>
            </a:r>
          </a:p>
        </p:txBody>
      </p:sp>
      <p:grpSp>
        <p:nvGrpSpPr>
          <p:cNvPr id="9" name="Group 8">
            <a:extLst>
              <a:ext uri="{FF2B5EF4-FFF2-40B4-BE49-F238E27FC236}">
                <a16:creationId xmlns:a16="http://schemas.microsoft.com/office/drawing/2014/main" id="{5BBE2B39-BB32-4DEC-9E67-332F8ABC02E2}"/>
              </a:ext>
            </a:extLst>
          </p:cNvPr>
          <p:cNvGrpSpPr/>
          <p:nvPr/>
        </p:nvGrpSpPr>
        <p:grpSpPr>
          <a:xfrm>
            <a:off x="5501206" y="3310274"/>
            <a:ext cx="1201783" cy="746760"/>
            <a:chOff x="990600" y="2020389"/>
            <a:chExt cx="1201783" cy="746760"/>
          </a:xfrm>
        </p:grpSpPr>
        <p:pic>
          <p:nvPicPr>
            <p:cNvPr id="10" name="Graphic 9" descr="Run">
              <a:extLst>
                <a:ext uri="{FF2B5EF4-FFF2-40B4-BE49-F238E27FC236}">
                  <a16:creationId xmlns:a16="http://schemas.microsoft.com/office/drawing/2014/main" id="{12377FCE-841E-4245-A37B-E00A12ADB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5880" y="2020389"/>
              <a:ext cx="746760" cy="746760"/>
            </a:xfrm>
            <a:prstGeom prst="rect">
              <a:avLst/>
            </a:prstGeom>
          </p:spPr>
        </p:pic>
        <p:cxnSp>
          <p:nvCxnSpPr>
            <p:cNvPr id="11" name="Straight Connector 10">
              <a:extLst>
                <a:ext uri="{FF2B5EF4-FFF2-40B4-BE49-F238E27FC236}">
                  <a16:creationId xmlns:a16="http://schemas.microsoft.com/office/drawing/2014/main" id="{8BCBA855-3E5A-40A2-9F1A-4E500E8F337C}"/>
                </a:ext>
              </a:extLst>
            </p:cNvPr>
            <p:cNvCxnSpPr>
              <a:cxnSpLocks/>
            </p:cNvCxnSpPr>
            <p:nvPr/>
          </p:nvCxnSpPr>
          <p:spPr>
            <a:xfrm>
              <a:off x="990600" y="2767149"/>
              <a:ext cx="12017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DB9C65-45CE-445A-BC7A-4C01203E3EAE}"/>
                </a:ext>
              </a:extLst>
            </p:cNvPr>
            <p:cNvCxnSpPr/>
            <p:nvPr/>
          </p:nvCxnSpPr>
          <p:spPr>
            <a:xfrm>
              <a:off x="1308598" y="2114550"/>
              <a:ext cx="45529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BD7885-D1BD-445A-BC8C-30E16766CD9F}"/>
                </a:ext>
              </a:extLst>
            </p:cNvPr>
            <p:cNvCxnSpPr/>
            <p:nvPr/>
          </p:nvCxnSpPr>
          <p:spPr>
            <a:xfrm>
              <a:off x="1119864" y="2257425"/>
              <a:ext cx="45529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EE8FE2-27C6-4C8D-A34B-1B49523352BA}"/>
                </a:ext>
              </a:extLst>
            </p:cNvPr>
            <p:cNvCxnSpPr/>
            <p:nvPr/>
          </p:nvCxnSpPr>
          <p:spPr>
            <a:xfrm>
              <a:off x="1175248" y="2393769"/>
              <a:ext cx="45529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D37FC1-4F69-44A1-B2F4-DFE66117A7CE}"/>
                </a:ext>
              </a:extLst>
            </p:cNvPr>
            <p:cNvCxnSpPr/>
            <p:nvPr/>
          </p:nvCxnSpPr>
          <p:spPr>
            <a:xfrm>
              <a:off x="1119863" y="2571750"/>
              <a:ext cx="45529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78DFB1B1-3A65-4B5F-BE70-5B5AEFD3FC7A}"/>
              </a:ext>
            </a:extLst>
          </p:cNvPr>
          <p:cNvSpPr txBox="1"/>
          <p:nvPr/>
        </p:nvSpPr>
        <p:spPr>
          <a:xfrm>
            <a:off x="5306414" y="4192897"/>
            <a:ext cx="1558700" cy="738664"/>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  Run &amp; Gun </a:t>
            </a:r>
          </a:p>
          <a:p>
            <a:pPr algn="ctr"/>
            <a:r>
              <a:rPr lang="en-US" sz="1050" b="1" dirty="0">
                <a:latin typeface="Arial" panose="020B0604020202020204" pitchFamily="34" charset="0"/>
                <a:cs typeface="Arial" panose="020B0604020202020204" pitchFamily="34" charset="0"/>
              </a:rPr>
              <a:t>2D side-scrolling video game </a:t>
            </a:r>
          </a:p>
          <a:p>
            <a:pPr algn="ctr"/>
            <a:endParaRPr lang="en-US" sz="1050" b="1" dirty="0">
              <a:latin typeface="Arial" panose="020B0604020202020204" pitchFamily="34" charset="0"/>
              <a:cs typeface="Arial" panose="020B0604020202020204" pitchFamily="34" charset="0"/>
            </a:endParaRPr>
          </a:p>
        </p:txBody>
      </p:sp>
      <p:pic>
        <p:nvPicPr>
          <p:cNvPr id="17" name="Picture 16" descr="A close up of a logo&#10;&#10;Description automatically generated">
            <a:extLst>
              <a:ext uri="{FF2B5EF4-FFF2-40B4-BE49-F238E27FC236}">
                <a16:creationId xmlns:a16="http://schemas.microsoft.com/office/drawing/2014/main" id="{68590F18-D1F3-4F81-9C20-FE8DD0BDA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904" y="3327555"/>
            <a:ext cx="1018870" cy="1018870"/>
          </a:xfrm>
          <a:prstGeom prst="rect">
            <a:avLst/>
          </a:prstGeom>
        </p:spPr>
      </p:pic>
      <p:sp>
        <p:nvSpPr>
          <p:cNvPr id="18" name="TextBox 17">
            <a:extLst>
              <a:ext uri="{FF2B5EF4-FFF2-40B4-BE49-F238E27FC236}">
                <a16:creationId xmlns:a16="http://schemas.microsoft.com/office/drawing/2014/main" id="{2CD85218-C83A-46C7-85E5-7DB9EF98D27B}"/>
              </a:ext>
            </a:extLst>
          </p:cNvPr>
          <p:cNvSpPr txBox="1"/>
          <p:nvPr/>
        </p:nvSpPr>
        <p:spPr>
          <a:xfrm>
            <a:off x="6702989" y="4215620"/>
            <a:ext cx="1558700" cy="261610"/>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Various Weapons</a:t>
            </a:r>
          </a:p>
        </p:txBody>
      </p:sp>
      <p:pic>
        <p:nvPicPr>
          <p:cNvPr id="21" name="Graphic 20" descr="Castle scene">
            <a:extLst>
              <a:ext uri="{FF2B5EF4-FFF2-40B4-BE49-F238E27FC236}">
                <a16:creationId xmlns:a16="http://schemas.microsoft.com/office/drawing/2014/main" id="{24E2A8D6-927C-409F-852C-A52A204920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3839" y="3159915"/>
            <a:ext cx="914400" cy="914400"/>
          </a:xfrm>
          <a:prstGeom prst="rect">
            <a:avLst/>
          </a:prstGeom>
        </p:spPr>
      </p:pic>
      <p:sp>
        <p:nvSpPr>
          <p:cNvPr id="22" name="TextBox 21">
            <a:extLst>
              <a:ext uri="{FF2B5EF4-FFF2-40B4-BE49-F238E27FC236}">
                <a16:creationId xmlns:a16="http://schemas.microsoft.com/office/drawing/2014/main" id="{2AB52510-15F4-43DF-883D-6B360978AD0E}"/>
              </a:ext>
            </a:extLst>
          </p:cNvPr>
          <p:cNvSpPr txBox="1"/>
          <p:nvPr/>
        </p:nvSpPr>
        <p:spPr>
          <a:xfrm>
            <a:off x="8261689" y="4210178"/>
            <a:ext cx="1558700" cy="577081"/>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Background of the game</a:t>
            </a:r>
          </a:p>
          <a:p>
            <a:pPr algn="ctr"/>
            <a:r>
              <a:rPr lang="en-US" sz="1050" b="1" dirty="0">
                <a:latin typeface="Arial" panose="020B0604020202020204" pitchFamily="34" charset="0"/>
                <a:cs typeface="Arial" panose="020B0604020202020204" pitchFamily="34" charset="0"/>
              </a:rPr>
              <a:t>(CS Course)</a:t>
            </a:r>
          </a:p>
        </p:txBody>
      </p:sp>
      <p:pic>
        <p:nvPicPr>
          <p:cNvPr id="23" name="Graphic 22" descr="Game controller">
            <a:extLst>
              <a:ext uri="{FF2B5EF4-FFF2-40B4-BE49-F238E27FC236}">
                <a16:creationId xmlns:a16="http://schemas.microsoft.com/office/drawing/2014/main" id="{5EE56BAB-FE16-48A1-83B5-C6054D2FBD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32572" y="3349299"/>
            <a:ext cx="914400" cy="914400"/>
          </a:xfrm>
          <a:prstGeom prst="rect">
            <a:avLst/>
          </a:prstGeom>
        </p:spPr>
      </p:pic>
      <p:sp>
        <p:nvSpPr>
          <p:cNvPr id="24" name="TextBox 23">
            <a:extLst>
              <a:ext uri="{FF2B5EF4-FFF2-40B4-BE49-F238E27FC236}">
                <a16:creationId xmlns:a16="http://schemas.microsoft.com/office/drawing/2014/main" id="{C399C6A2-9B57-4B7E-B28F-9953F461DC18}"/>
              </a:ext>
            </a:extLst>
          </p:cNvPr>
          <p:cNvSpPr txBox="1"/>
          <p:nvPr/>
        </p:nvSpPr>
        <p:spPr>
          <a:xfrm>
            <a:off x="9710422" y="4215620"/>
            <a:ext cx="1558700" cy="261610"/>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Easy to play</a:t>
            </a:r>
          </a:p>
        </p:txBody>
      </p:sp>
      <p:sp>
        <p:nvSpPr>
          <p:cNvPr id="25" name="TextBox 24">
            <a:extLst>
              <a:ext uri="{FF2B5EF4-FFF2-40B4-BE49-F238E27FC236}">
                <a16:creationId xmlns:a16="http://schemas.microsoft.com/office/drawing/2014/main" id="{E9B6F161-AECD-4966-A375-F0373DEB4591}"/>
              </a:ext>
            </a:extLst>
          </p:cNvPr>
          <p:cNvSpPr txBox="1"/>
          <p:nvPr/>
        </p:nvSpPr>
        <p:spPr>
          <a:xfrm>
            <a:off x="5567442" y="2100723"/>
            <a:ext cx="6352514" cy="923330"/>
          </a:xfrm>
          <a:prstGeom prst="rect">
            <a:avLst/>
          </a:prstGeom>
          <a:noFill/>
        </p:spPr>
        <p:txBody>
          <a:bodyPr wrap="square" rtlCol="0">
            <a:spAutoFit/>
          </a:bodyPr>
          <a:lstStyle/>
          <a:p>
            <a:r>
              <a:rPr lang="en-US" b="1" dirty="0">
                <a:latin typeface="Copperplate Gothic Light" panose="020E0507020206020404" pitchFamily="34" charset="0"/>
                <a:cs typeface="Arial" panose="020B0604020202020204" pitchFamily="34" charset="0"/>
              </a:rPr>
              <a:t>CS Dungeon </a:t>
            </a:r>
            <a:r>
              <a:rPr lang="en-US" dirty="0">
                <a:latin typeface="Arial" panose="020B0604020202020204" pitchFamily="34" charset="0"/>
                <a:cs typeface="Arial" panose="020B0604020202020204" pitchFamily="34" charset="0"/>
              </a:rPr>
              <a:t>is a 2D side-scrolling video game format game and was created by Team Bugatti using the </a:t>
            </a:r>
            <a:r>
              <a:rPr lang="en-US" b="1" dirty="0">
                <a:latin typeface="Arial" panose="020B0604020202020204" pitchFamily="34" charset="0"/>
                <a:cs typeface="Arial" panose="020B0604020202020204" pitchFamily="34" charset="0"/>
              </a:rPr>
              <a:t>Unity game engine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C# programing language</a:t>
            </a:r>
            <a:r>
              <a:rPr lang="en-US" dirty="0">
                <a:latin typeface="Arial" panose="020B0604020202020204" pitchFamily="34" charset="0"/>
                <a:cs typeface="Arial" panose="020B0604020202020204" pitchFamily="34" charset="0"/>
              </a:rPr>
              <a:t>.</a:t>
            </a:r>
          </a:p>
        </p:txBody>
      </p:sp>
      <p:sp>
        <p:nvSpPr>
          <p:cNvPr id="26" name="TextBox 25">
            <a:extLst>
              <a:ext uri="{FF2B5EF4-FFF2-40B4-BE49-F238E27FC236}">
                <a16:creationId xmlns:a16="http://schemas.microsoft.com/office/drawing/2014/main" id="{DF3C3D0E-A512-4177-860D-AEBAC20F5E8C}"/>
              </a:ext>
            </a:extLst>
          </p:cNvPr>
          <p:cNvSpPr txBox="1"/>
          <p:nvPr/>
        </p:nvSpPr>
        <p:spPr>
          <a:xfrm>
            <a:off x="3096768" y="4572000"/>
            <a:ext cx="2255520"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Main screen of CS Dungeon</a:t>
            </a:r>
          </a:p>
        </p:txBody>
      </p:sp>
    </p:spTree>
    <p:extLst>
      <p:ext uri="{BB962C8B-B14F-4D97-AF65-F5344CB8AC3E}">
        <p14:creationId xmlns:p14="http://schemas.microsoft.com/office/powerpoint/2010/main" val="316313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F6A83A-4A5A-4ABD-9478-EF8DDF280176}"/>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E681D6-C2FF-43FD-BA39-1BB883DFC7D0}"/>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02</a:t>
            </a:r>
          </a:p>
        </p:txBody>
      </p:sp>
      <p:sp>
        <p:nvSpPr>
          <p:cNvPr id="6" name="TextBox 5">
            <a:extLst>
              <a:ext uri="{FF2B5EF4-FFF2-40B4-BE49-F238E27FC236}">
                <a16:creationId xmlns:a16="http://schemas.microsoft.com/office/drawing/2014/main" id="{721EA9D7-08DE-4027-8FBB-91D9B5C44C23}"/>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What is Unity</a:t>
            </a:r>
          </a:p>
        </p:txBody>
      </p:sp>
      <p:pic>
        <p:nvPicPr>
          <p:cNvPr id="7" name="Picture 6" descr="A picture containing dark, lit, clock, drawing&#10;&#10;Description automatically generated">
            <a:extLst>
              <a:ext uri="{FF2B5EF4-FFF2-40B4-BE49-F238E27FC236}">
                <a16:creationId xmlns:a16="http://schemas.microsoft.com/office/drawing/2014/main" id="{9EFC07B3-F1F7-4526-B381-0F34BF1E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4" y="2685862"/>
            <a:ext cx="4743450" cy="1727564"/>
          </a:xfrm>
          <a:prstGeom prst="rect">
            <a:avLst/>
          </a:prstGeom>
        </p:spPr>
      </p:pic>
      <p:sp>
        <p:nvSpPr>
          <p:cNvPr id="9" name="TextBox 8">
            <a:extLst>
              <a:ext uri="{FF2B5EF4-FFF2-40B4-BE49-F238E27FC236}">
                <a16:creationId xmlns:a16="http://schemas.microsoft.com/office/drawing/2014/main" id="{3C800AE9-870D-4F57-B998-B1A7E40A5901}"/>
              </a:ext>
            </a:extLst>
          </p:cNvPr>
          <p:cNvSpPr txBox="1"/>
          <p:nvPr/>
        </p:nvSpPr>
        <p:spPr>
          <a:xfrm>
            <a:off x="5545394" y="1339400"/>
            <a:ext cx="6017342" cy="544764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Unity</a:t>
            </a:r>
            <a:r>
              <a:rPr lang="en-US" dirty="0">
                <a:latin typeface="Arial" panose="020B0604020202020204" pitchFamily="34" charset="0"/>
                <a:cs typeface="Arial" panose="020B0604020202020204" pitchFamily="34" charset="0"/>
              </a:rPr>
              <a:t> is a game engine that provides a development environment for 3D and 2D video games, and an integrated authoring tool for interactive content creation such as 3D animation and architectural visualization, and virtual reality (VR). Windows, Mac OS, iOS, Android, </a:t>
            </a:r>
            <a:r>
              <a:rPr lang="en-US" dirty="0" err="1">
                <a:latin typeface="Arial" panose="020B0604020202020204" pitchFamily="34" charset="0"/>
                <a:cs typeface="Arial" panose="020B0604020202020204" pitchFamily="34" charset="0"/>
              </a:rPr>
              <a:t>Playstation</a:t>
            </a:r>
            <a:r>
              <a:rPr lang="en-US" dirty="0">
                <a:latin typeface="Arial" panose="020B0604020202020204" pitchFamily="34" charset="0"/>
                <a:cs typeface="Arial" panose="020B0604020202020204" pitchFamily="34" charset="0"/>
              </a:rPr>
              <a:t>, Xbox, Nintendo Switch, Web Browser (WebGL) can be used to create content available on 27 platforms, Unity Editor, a production tool, supports Windows and MacOS.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System Requirement</a:t>
            </a:r>
          </a:p>
          <a:p>
            <a:endParaRPr lang="en-US"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OS: Windows 7 SP1+, 8, 10, 64-bit versions only; macOS 10.12+ Server versions of Windows &amp; OS X are not tested.</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CPU: SSE2 instruction set support.</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GPU: Graphics card with DX10 (shader model 4.0) capabilities.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rest mostly depends on the complexity of your projects.</a:t>
            </a:r>
          </a:p>
          <a:p>
            <a:endParaRPr lang="en-US" dirty="0"/>
          </a:p>
          <a:p>
            <a:endParaRPr lang="en-US" dirty="0"/>
          </a:p>
        </p:txBody>
      </p:sp>
    </p:spTree>
    <p:extLst>
      <p:ext uri="{BB962C8B-B14F-4D97-AF65-F5344CB8AC3E}">
        <p14:creationId xmlns:p14="http://schemas.microsoft.com/office/powerpoint/2010/main" val="354680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5D406A-281A-40C4-9E86-5252E941BBA0}"/>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EB903D-9F4C-41D6-8C48-ED4B8B633495}"/>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03</a:t>
            </a:r>
          </a:p>
        </p:txBody>
      </p:sp>
      <p:sp>
        <p:nvSpPr>
          <p:cNvPr id="6" name="TextBox 5">
            <a:extLst>
              <a:ext uri="{FF2B5EF4-FFF2-40B4-BE49-F238E27FC236}">
                <a16:creationId xmlns:a16="http://schemas.microsoft.com/office/drawing/2014/main" id="{DC8B7EC8-B888-4FF3-A35D-CA1C147F89B6}"/>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What is C#</a:t>
            </a:r>
          </a:p>
        </p:txBody>
      </p:sp>
      <p:sp>
        <p:nvSpPr>
          <p:cNvPr id="7" name="TextBox 6">
            <a:extLst>
              <a:ext uri="{FF2B5EF4-FFF2-40B4-BE49-F238E27FC236}">
                <a16:creationId xmlns:a16="http://schemas.microsoft.com/office/drawing/2014/main" id="{AC5C7465-7E54-4109-B393-ED346411F081}"/>
              </a:ext>
            </a:extLst>
          </p:cNvPr>
          <p:cNvSpPr txBox="1"/>
          <p:nvPr/>
        </p:nvSpPr>
        <p:spPr>
          <a:xfrm>
            <a:off x="5062828" y="2666897"/>
            <a:ext cx="5919019"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is an object-oriented programming language developed by Microsoft that made it part of the dot-net framework and later became the standard for ECMA and ISO. It has a grammar like C++ and Java.</a:t>
            </a:r>
          </a:p>
        </p:txBody>
      </p:sp>
      <p:pic>
        <p:nvPicPr>
          <p:cNvPr id="9" name="Picture 8" descr="A stop sign&#10;&#10;Description automatically generated">
            <a:extLst>
              <a:ext uri="{FF2B5EF4-FFF2-40B4-BE49-F238E27FC236}">
                <a16:creationId xmlns:a16="http://schemas.microsoft.com/office/drawing/2014/main" id="{0904195B-8A0C-46EA-9112-D326CE827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33" y="1679245"/>
            <a:ext cx="3175635" cy="3175635"/>
          </a:xfrm>
          <a:prstGeom prst="rect">
            <a:avLst/>
          </a:prstGeom>
        </p:spPr>
      </p:pic>
    </p:spTree>
    <p:extLst>
      <p:ext uri="{BB962C8B-B14F-4D97-AF65-F5344CB8AC3E}">
        <p14:creationId xmlns:p14="http://schemas.microsoft.com/office/powerpoint/2010/main" val="153270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B308F5-8A45-4609-A9C5-446AA6BE35B1}"/>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8C3A22-B9A8-4472-A761-B9249C487A88}"/>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04</a:t>
            </a:r>
          </a:p>
        </p:txBody>
      </p:sp>
      <p:sp>
        <p:nvSpPr>
          <p:cNvPr id="6" name="TextBox 5">
            <a:extLst>
              <a:ext uri="{FF2B5EF4-FFF2-40B4-BE49-F238E27FC236}">
                <a16:creationId xmlns:a16="http://schemas.microsoft.com/office/drawing/2014/main" id="{BEB6EBF6-027F-4873-87D6-18FDD097C2D8}"/>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Basic Setting </a:t>
            </a:r>
          </a:p>
        </p:txBody>
      </p:sp>
      <p:pic>
        <p:nvPicPr>
          <p:cNvPr id="7" name="Picture 6">
            <a:extLst>
              <a:ext uri="{FF2B5EF4-FFF2-40B4-BE49-F238E27FC236}">
                <a16:creationId xmlns:a16="http://schemas.microsoft.com/office/drawing/2014/main" id="{B864BE97-5413-46AA-8A11-EE08398BEDCF}"/>
              </a:ext>
            </a:extLst>
          </p:cNvPr>
          <p:cNvPicPr>
            <a:picLocks noChangeAspect="1"/>
          </p:cNvPicPr>
          <p:nvPr/>
        </p:nvPicPr>
        <p:blipFill>
          <a:blip r:embed="rId2"/>
          <a:stretch>
            <a:fillRect/>
          </a:stretch>
        </p:blipFill>
        <p:spPr>
          <a:xfrm>
            <a:off x="238124" y="1408176"/>
            <a:ext cx="6345555" cy="4309872"/>
          </a:xfrm>
          <a:prstGeom prst="rect">
            <a:avLst/>
          </a:prstGeom>
        </p:spPr>
      </p:pic>
      <p:sp>
        <p:nvSpPr>
          <p:cNvPr id="8" name="TextBox 7">
            <a:extLst>
              <a:ext uri="{FF2B5EF4-FFF2-40B4-BE49-F238E27FC236}">
                <a16:creationId xmlns:a16="http://schemas.microsoft.com/office/drawing/2014/main" id="{32FBBBCF-22A3-4FEA-9C8A-BF75C62CD57F}"/>
              </a:ext>
            </a:extLst>
          </p:cNvPr>
          <p:cNvSpPr txBox="1"/>
          <p:nvPr/>
        </p:nvSpPr>
        <p:spPr>
          <a:xfrm>
            <a:off x="6844061" y="3079660"/>
            <a:ext cx="4561357" cy="1200329"/>
          </a:xfrm>
          <a:prstGeom prst="rect">
            <a:avLst/>
          </a:prstGeom>
          <a:noFill/>
        </p:spPr>
        <p:txBody>
          <a:bodyPr wrap="square" rtlCol="0">
            <a:spAutoFit/>
          </a:bodyPr>
          <a:lstStyle/>
          <a:p>
            <a:r>
              <a:rPr lang="en-US" dirty="0"/>
              <a:t>If you open Unity Hub, project screen pops up.</a:t>
            </a:r>
          </a:p>
          <a:p>
            <a:endParaRPr lang="en-US" dirty="0"/>
          </a:p>
          <a:p>
            <a:r>
              <a:rPr lang="en-US" dirty="0"/>
              <a:t>Now let's make a project to go a long way.</a:t>
            </a:r>
          </a:p>
          <a:p>
            <a:endParaRPr lang="en-US" dirty="0"/>
          </a:p>
        </p:txBody>
      </p:sp>
    </p:spTree>
    <p:extLst>
      <p:ext uri="{BB962C8B-B14F-4D97-AF65-F5344CB8AC3E}">
        <p14:creationId xmlns:p14="http://schemas.microsoft.com/office/powerpoint/2010/main" val="167568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76299-52AA-4EBF-BE95-B2A284031E45}"/>
              </a:ext>
            </a:extLst>
          </p:cNvPr>
          <p:cNvPicPr>
            <a:picLocks noChangeAspect="1"/>
          </p:cNvPicPr>
          <p:nvPr/>
        </p:nvPicPr>
        <p:blipFill>
          <a:blip r:embed="rId2"/>
          <a:stretch>
            <a:fillRect/>
          </a:stretch>
        </p:blipFill>
        <p:spPr>
          <a:xfrm>
            <a:off x="238124" y="1494502"/>
            <a:ext cx="6777133" cy="4532671"/>
          </a:xfrm>
          <a:prstGeom prst="rect">
            <a:avLst/>
          </a:prstGeom>
        </p:spPr>
      </p:pic>
      <p:sp>
        <p:nvSpPr>
          <p:cNvPr id="5" name="Rectangle 4">
            <a:extLst>
              <a:ext uri="{FF2B5EF4-FFF2-40B4-BE49-F238E27FC236}">
                <a16:creationId xmlns:a16="http://schemas.microsoft.com/office/drawing/2014/main" id="{F48ACBDA-0B77-4429-9B28-ECA567E1A3F5}"/>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499283-9343-476B-A644-473F6E8144E9}"/>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05</a:t>
            </a:r>
          </a:p>
        </p:txBody>
      </p:sp>
      <p:sp>
        <p:nvSpPr>
          <p:cNvPr id="7" name="TextBox 6">
            <a:extLst>
              <a:ext uri="{FF2B5EF4-FFF2-40B4-BE49-F238E27FC236}">
                <a16:creationId xmlns:a16="http://schemas.microsoft.com/office/drawing/2014/main" id="{E91384CB-8FAE-4205-AD39-325D9FD4F427}"/>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Basic Setting </a:t>
            </a:r>
          </a:p>
        </p:txBody>
      </p:sp>
      <p:sp>
        <p:nvSpPr>
          <p:cNvPr id="8" name="TextBox 7">
            <a:extLst>
              <a:ext uri="{FF2B5EF4-FFF2-40B4-BE49-F238E27FC236}">
                <a16:creationId xmlns:a16="http://schemas.microsoft.com/office/drawing/2014/main" id="{C41BC69B-6A37-4E6F-908F-A49A548F6986}"/>
              </a:ext>
            </a:extLst>
          </p:cNvPr>
          <p:cNvSpPr txBox="1"/>
          <p:nvPr/>
        </p:nvSpPr>
        <p:spPr>
          <a:xfrm>
            <a:off x="7392519" y="3114506"/>
            <a:ext cx="4561357" cy="646331"/>
          </a:xfrm>
          <a:prstGeom prst="rect">
            <a:avLst/>
          </a:prstGeom>
          <a:noFill/>
        </p:spPr>
        <p:txBody>
          <a:bodyPr wrap="square" rtlCol="0">
            <a:spAutoFit/>
          </a:bodyPr>
          <a:lstStyle/>
          <a:p>
            <a:r>
              <a:rPr lang="en-US" dirty="0"/>
              <a:t>Select the templates for your project.</a:t>
            </a:r>
          </a:p>
          <a:p>
            <a:r>
              <a:rPr lang="en-US" dirty="0"/>
              <a:t>Click create.</a:t>
            </a:r>
          </a:p>
        </p:txBody>
      </p:sp>
    </p:spTree>
    <p:extLst>
      <p:ext uri="{BB962C8B-B14F-4D97-AF65-F5344CB8AC3E}">
        <p14:creationId xmlns:p14="http://schemas.microsoft.com/office/powerpoint/2010/main" val="406727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0A63A9-98F9-41EA-B7D1-28320284CE8B}"/>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41CA28-1F14-4546-9113-6106F2D85087}"/>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06</a:t>
            </a:r>
          </a:p>
        </p:txBody>
      </p:sp>
      <p:sp>
        <p:nvSpPr>
          <p:cNvPr id="9" name="TextBox 8">
            <a:extLst>
              <a:ext uri="{FF2B5EF4-FFF2-40B4-BE49-F238E27FC236}">
                <a16:creationId xmlns:a16="http://schemas.microsoft.com/office/drawing/2014/main" id="{6A9B8AB8-FB95-45A2-9C6D-28F3D3205663}"/>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Basic Setting </a:t>
            </a:r>
          </a:p>
        </p:txBody>
      </p:sp>
      <p:pic>
        <p:nvPicPr>
          <p:cNvPr id="10" name="Picture 9">
            <a:extLst>
              <a:ext uri="{FF2B5EF4-FFF2-40B4-BE49-F238E27FC236}">
                <a16:creationId xmlns:a16="http://schemas.microsoft.com/office/drawing/2014/main" id="{8950E1C4-DC8A-45C4-97AF-D9864F6E73E3}"/>
              </a:ext>
            </a:extLst>
          </p:cNvPr>
          <p:cNvPicPr>
            <a:picLocks noChangeAspect="1"/>
          </p:cNvPicPr>
          <p:nvPr/>
        </p:nvPicPr>
        <p:blipFill>
          <a:blip r:embed="rId2"/>
          <a:stretch>
            <a:fillRect/>
          </a:stretch>
        </p:blipFill>
        <p:spPr>
          <a:xfrm>
            <a:off x="238124" y="1779638"/>
            <a:ext cx="6782107" cy="4306530"/>
          </a:xfrm>
          <a:prstGeom prst="rect">
            <a:avLst/>
          </a:prstGeom>
        </p:spPr>
      </p:pic>
      <p:sp>
        <p:nvSpPr>
          <p:cNvPr id="11" name="TextBox 10">
            <a:extLst>
              <a:ext uri="{FF2B5EF4-FFF2-40B4-BE49-F238E27FC236}">
                <a16:creationId xmlns:a16="http://schemas.microsoft.com/office/drawing/2014/main" id="{8FB01FA7-93BB-4E56-A2DB-25C628192538}"/>
              </a:ext>
            </a:extLst>
          </p:cNvPr>
          <p:cNvSpPr txBox="1"/>
          <p:nvPr/>
        </p:nvSpPr>
        <p:spPr>
          <a:xfrm>
            <a:off x="8219768" y="2084439"/>
            <a:ext cx="2635045" cy="207460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912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9258C5-2C91-420F-904B-44CFC0DAAE0D}"/>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969193-1916-4C7E-A909-F2C8AF137B8F}"/>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07</a:t>
            </a:r>
          </a:p>
        </p:txBody>
      </p:sp>
      <p:sp>
        <p:nvSpPr>
          <p:cNvPr id="6" name="TextBox 5">
            <a:extLst>
              <a:ext uri="{FF2B5EF4-FFF2-40B4-BE49-F238E27FC236}">
                <a16:creationId xmlns:a16="http://schemas.microsoft.com/office/drawing/2014/main" id="{43A3EDC7-6765-4206-A787-842B6E9E23A6}"/>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How to create script?</a:t>
            </a:r>
          </a:p>
        </p:txBody>
      </p:sp>
      <p:pic>
        <p:nvPicPr>
          <p:cNvPr id="7" name="Picture 6">
            <a:extLst>
              <a:ext uri="{FF2B5EF4-FFF2-40B4-BE49-F238E27FC236}">
                <a16:creationId xmlns:a16="http://schemas.microsoft.com/office/drawing/2014/main" id="{EE2D41D2-24DF-42EC-A58B-E762DE74227A}"/>
              </a:ext>
            </a:extLst>
          </p:cNvPr>
          <p:cNvPicPr>
            <a:picLocks noChangeAspect="1"/>
          </p:cNvPicPr>
          <p:nvPr/>
        </p:nvPicPr>
        <p:blipFill>
          <a:blip r:embed="rId2"/>
          <a:stretch>
            <a:fillRect/>
          </a:stretch>
        </p:blipFill>
        <p:spPr>
          <a:xfrm>
            <a:off x="933449" y="1392027"/>
            <a:ext cx="3991644" cy="4073946"/>
          </a:xfrm>
          <a:prstGeom prst="rect">
            <a:avLst/>
          </a:prstGeom>
        </p:spPr>
      </p:pic>
      <p:pic>
        <p:nvPicPr>
          <p:cNvPr id="8" name="Picture 7">
            <a:extLst>
              <a:ext uri="{FF2B5EF4-FFF2-40B4-BE49-F238E27FC236}">
                <a16:creationId xmlns:a16="http://schemas.microsoft.com/office/drawing/2014/main" id="{CB0167A3-3E5D-4688-9A47-6C706C49CBD4}"/>
              </a:ext>
            </a:extLst>
          </p:cNvPr>
          <p:cNvPicPr>
            <a:picLocks noChangeAspect="1"/>
          </p:cNvPicPr>
          <p:nvPr/>
        </p:nvPicPr>
        <p:blipFill>
          <a:blip r:embed="rId3"/>
          <a:stretch>
            <a:fillRect/>
          </a:stretch>
        </p:blipFill>
        <p:spPr>
          <a:xfrm>
            <a:off x="6813223" y="1392027"/>
            <a:ext cx="3903938" cy="4073946"/>
          </a:xfrm>
          <a:prstGeom prst="rect">
            <a:avLst/>
          </a:prstGeom>
        </p:spPr>
      </p:pic>
      <p:sp>
        <p:nvSpPr>
          <p:cNvPr id="9" name="TextBox 8">
            <a:extLst>
              <a:ext uri="{FF2B5EF4-FFF2-40B4-BE49-F238E27FC236}">
                <a16:creationId xmlns:a16="http://schemas.microsoft.com/office/drawing/2014/main" id="{2A6C740D-D803-4BCD-9484-8731C69CBD96}"/>
              </a:ext>
            </a:extLst>
          </p:cNvPr>
          <p:cNvSpPr txBox="1"/>
          <p:nvPr/>
        </p:nvSpPr>
        <p:spPr>
          <a:xfrm>
            <a:off x="933449" y="5465973"/>
            <a:ext cx="399164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Method 1: Assets → Create → C# Script</a:t>
            </a:r>
          </a:p>
        </p:txBody>
      </p:sp>
      <p:sp>
        <p:nvSpPr>
          <p:cNvPr id="10" name="TextBox 9">
            <a:extLst>
              <a:ext uri="{FF2B5EF4-FFF2-40B4-BE49-F238E27FC236}">
                <a16:creationId xmlns:a16="http://schemas.microsoft.com/office/drawing/2014/main" id="{F3AD87C5-556D-478F-8687-90127703C88D}"/>
              </a:ext>
            </a:extLst>
          </p:cNvPr>
          <p:cNvSpPr txBox="1"/>
          <p:nvPr/>
        </p:nvSpPr>
        <p:spPr>
          <a:xfrm>
            <a:off x="6813223" y="5465972"/>
            <a:ext cx="487733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Method 2: Right click the project tab →Create → C# Script</a:t>
            </a:r>
          </a:p>
        </p:txBody>
      </p:sp>
    </p:spTree>
    <p:extLst>
      <p:ext uri="{BB962C8B-B14F-4D97-AF65-F5344CB8AC3E}">
        <p14:creationId xmlns:p14="http://schemas.microsoft.com/office/powerpoint/2010/main" val="182297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478365-9ACC-475F-AC8F-009356CBAA51}"/>
              </a:ext>
            </a:extLst>
          </p:cNvPr>
          <p:cNvSpPr/>
          <p:nvPr/>
        </p:nvSpPr>
        <p:spPr>
          <a:xfrm>
            <a:off x="238125" y="200025"/>
            <a:ext cx="752475"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E3D517-D920-4216-8224-E175450D8706}"/>
              </a:ext>
            </a:extLst>
          </p:cNvPr>
          <p:cNvSpPr txBox="1"/>
          <p:nvPr/>
        </p:nvSpPr>
        <p:spPr>
          <a:xfrm>
            <a:off x="295274" y="314652"/>
            <a:ext cx="638175"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08</a:t>
            </a:r>
          </a:p>
        </p:txBody>
      </p:sp>
      <p:sp>
        <p:nvSpPr>
          <p:cNvPr id="6" name="TextBox 5">
            <a:extLst>
              <a:ext uri="{FF2B5EF4-FFF2-40B4-BE49-F238E27FC236}">
                <a16:creationId xmlns:a16="http://schemas.microsoft.com/office/drawing/2014/main" id="{FD0A1DA9-5640-4F8E-8EF8-C19D3CC6A218}"/>
              </a:ext>
            </a:extLst>
          </p:cNvPr>
          <p:cNvSpPr txBox="1"/>
          <p:nvPr/>
        </p:nvSpPr>
        <p:spPr>
          <a:xfrm>
            <a:off x="1181100" y="376207"/>
            <a:ext cx="474345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Basic Setting </a:t>
            </a:r>
          </a:p>
        </p:txBody>
      </p:sp>
      <p:pic>
        <p:nvPicPr>
          <p:cNvPr id="7" name="Picture 6">
            <a:extLst>
              <a:ext uri="{FF2B5EF4-FFF2-40B4-BE49-F238E27FC236}">
                <a16:creationId xmlns:a16="http://schemas.microsoft.com/office/drawing/2014/main" id="{CEAE09FF-649E-483C-BFCA-6A59AE96F9BA}"/>
              </a:ext>
            </a:extLst>
          </p:cNvPr>
          <p:cNvPicPr>
            <a:picLocks noChangeAspect="1"/>
          </p:cNvPicPr>
          <p:nvPr/>
        </p:nvPicPr>
        <p:blipFill>
          <a:blip r:embed="rId2"/>
          <a:stretch>
            <a:fillRect/>
          </a:stretch>
        </p:blipFill>
        <p:spPr>
          <a:xfrm>
            <a:off x="238125" y="2227160"/>
            <a:ext cx="5048250" cy="1381125"/>
          </a:xfrm>
          <a:prstGeom prst="rect">
            <a:avLst/>
          </a:prstGeom>
        </p:spPr>
      </p:pic>
      <p:sp>
        <p:nvSpPr>
          <p:cNvPr id="8" name="TextBox 7">
            <a:extLst>
              <a:ext uri="{FF2B5EF4-FFF2-40B4-BE49-F238E27FC236}">
                <a16:creationId xmlns:a16="http://schemas.microsoft.com/office/drawing/2014/main" id="{8817E07C-6E56-485A-A7B3-72E5787EDCCE}"/>
              </a:ext>
            </a:extLst>
          </p:cNvPr>
          <p:cNvSpPr txBox="1"/>
          <p:nvPr/>
        </p:nvSpPr>
        <p:spPr>
          <a:xfrm>
            <a:off x="5924550" y="2227160"/>
            <a:ext cx="5614219"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If you create it in one of two ways, let's name like this. It's a good idea to designate once you create it. This is because Unity refers to the file name when naming C# classes.</a:t>
            </a:r>
          </a:p>
        </p:txBody>
      </p:sp>
    </p:spTree>
    <p:extLst>
      <p:ext uri="{BB962C8B-B14F-4D97-AF65-F5344CB8AC3E}">
        <p14:creationId xmlns:p14="http://schemas.microsoft.com/office/powerpoint/2010/main" val="2981179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722</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Calibri Light</vt:lpstr>
      <vt:lpstr>Copperplate Gothic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Lee</dc:creator>
  <cp:lastModifiedBy>William Lee</cp:lastModifiedBy>
  <cp:revision>12</cp:revision>
  <dcterms:created xsi:type="dcterms:W3CDTF">2020-05-06T23:37:59Z</dcterms:created>
  <dcterms:modified xsi:type="dcterms:W3CDTF">2020-05-07T01:19:45Z</dcterms:modified>
</cp:coreProperties>
</file>